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74" r:id="rId4"/>
  </p:sldMasterIdLst>
  <p:notesMasterIdLst>
    <p:notesMasterId r:id="rId22"/>
  </p:notesMasterIdLst>
  <p:handoutMasterIdLst>
    <p:handoutMasterId r:id="rId23"/>
  </p:handoutMasterIdLst>
  <p:sldIdLst>
    <p:sldId id="258" r:id="rId5"/>
    <p:sldId id="259" r:id="rId6"/>
    <p:sldId id="257" r:id="rId7"/>
    <p:sldId id="269" r:id="rId8"/>
    <p:sldId id="260" r:id="rId9"/>
    <p:sldId id="275" r:id="rId10"/>
    <p:sldId id="271" r:id="rId11"/>
    <p:sldId id="264" r:id="rId12"/>
    <p:sldId id="276" r:id="rId13"/>
    <p:sldId id="262" r:id="rId14"/>
    <p:sldId id="272" r:id="rId15"/>
    <p:sldId id="270" r:id="rId16"/>
    <p:sldId id="273" r:id="rId17"/>
    <p:sldId id="274" r:id="rId18"/>
    <p:sldId id="265" r:id="rId19"/>
    <p:sldId id="266" r:id="rId20"/>
    <p:sldId id="267" r:id="rId2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2948DA1-A162-4773-A1D5-12E84FD1E7AE}">
          <p14:sldIdLst>
            <p14:sldId id="258"/>
            <p14:sldId id="259"/>
            <p14:sldId id="257"/>
            <p14:sldId id="269"/>
            <p14:sldId id="260"/>
            <p14:sldId id="275"/>
            <p14:sldId id="271"/>
            <p14:sldId id="264"/>
            <p14:sldId id="276"/>
            <p14:sldId id="262"/>
            <p14:sldId id="272"/>
          </p14:sldIdLst>
        </p14:section>
        <p14:section name="Conclusion" id="{52C903DE-A267-4746-9517-83443D001E37}">
          <p14:sldIdLst>
            <p14:sldId id="270"/>
          </p14:sldIdLst>
        </p14:section>
        <p14:section name="Annexes" id="{9D3D46E6-5DEA-4CC3-A9DA-564335504E23}">
          <p14:sldIdLst>
            <p14:sldId id="273"/>
            <p14:sldId id="27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4660"/>
  </p:normalViewPr>
  <p:slideViewPr>
    <p:cSldViewPr snapToGrid="0">
      <p:cViewPr>
        <p:scale>
          <a:sx n="50" d="100"/>
          <a:sy n="50" d="100"/>
        </p:scale>
        <p:origin x="213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18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2">
            <a:extLst>
              <a:ext uri="{FF2B5EF4-FFF2-40B4-BE49-F238E27FC236}">
                <a16:creationId xmlns:a16="http://schemas.microsoft.com/office/drawing/2014/main" id="{C27058D9-11C4-44F3-BC9C-C63A0A389C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B559E-5356-4DE6-9E2A-0D3D4BB8B73E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DF811DA7-0D25-42D9-9074-A3DB51237D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Slide-Out – LIFAP4</a:t>
            </a:r>
          </a:p>
        </p:txBody>
      </p:sp>
    </p:spTree>
    <p:extLst>
      <p:ext uri="{BB962C8B-B14F-4D97-AF65-F5344CB8AC3E}">
        <p14:creationId xmlns:p14="http://schemas.microsoft.com/office/powerpoint/2010/main" val="940165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en-tête 1">
            <a:extLst>
              <a:ext uri="{FF2B5EF4-FFF2-40B4-BE49-F238E27FC236}">
                <a16:creationId xmlns:a16="http://schemas.microsoft.com/office/drawing/2014/main" id="{00D167EC-0D32-48F5-9ACD-4977A4448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9" name="Espace réservé de la date 2">
            <a:extLst>
              <a:ext uri="{FF2B5EF4-FFF2-40B4-BE49-F238E27FC236}">
                <a16:creationId xmlns:a16="http://schemas.microsoft.com/office/drawing/2014/main" id="{EC45CC93-BDA9-4B1D-BBE2-9425B85637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33AC-F17A-4A9A-8540-057F5AD430DF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10" name="Espace réservé de l'image des diapositives 3">
            <a:extLst>
              <a:ext uri="{FF2B5EF4-FFF2-40B4-BE49-F238E27FC236}">
                <a16:creationId xmlns:a16="http://schemas.microsoft.com/office/drawing/2014/main" id="{97BA9B19-B29A-46DC-B4CC-EDD847D52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11" name="Espace réservé des notes 4">
            <a:extLst>
              <a:ext uri="{FF2B5EF4-FFF2-40B4-BE49-F238E27FC236}">
                <a16:creationId xmlns:a16="http://schemas.microsoft.com/office/drawing/2014/main" id="{837414AD-1BE2-4410-860F-9D80D12FC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6FD0017B-C50C-4F6F-A84F-2B302CE099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ADB560AD-E22E-4DE7-AEC6-1207ABE2B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6255C-42E8-4E47-A545-588DCDD67C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8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6255C-42E8-4E47-A545-588DCDD67C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76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F8CDF-9028-4672-AFB2-D20453658651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1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E04C-4113-49E6-B20E-09A2AA8E8936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49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B7E2-12DE-45A0-BB73-5844158A54A6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05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5D63-1503-4D7D-BDA3-E18E4D445548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970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B1F8-6F65-42FC-B4A0-0FB60109C53F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98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1CEAB-1201-4650-B754-35992527588E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2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74DB-22AD-41A0-9937-1F17CC327FF6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2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0518-D434-46B6-8BE7-2AB6DDE13DCF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9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F9EC-E217-4642-B3EC-1B203F130229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690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2DBA-7814-4D06-8123-10E26DF8AD03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5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B1AA18-AA3C-497B-848B-0A41C82BC508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66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427E-1E40-435C-9000-252466FB452E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155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32D96E-0BB4-4174-B9C8-1CE45B2CFAD7}" type="datetime1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LIFAP4 - 2018-2019 - Projet Slideout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ADE164-D45A-44D8-82C5-2E0962BB70DA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B2A0C-3FDD-45BE-AD1A-F2DFE23D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780"/>
            <a:ext cx="12192000" cy="90886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i="0" kern="1200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Slide Out</a:t>
            </a:r>
            <a:endParaRPr lang="en-US" sz="7200" b="1" i="0" kern="1200" spc="0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 5">
            <a:hlinkClick r:id="rId2" action="ppaction://hlinksldjump"/>
            <a:extLst>
              <a:ext uri="{FF2B5EF4-FFF2-40B4-BE49-F238E27FC236}">
                <a16:creationId xmlns:a16="http://schemas.microsoft.com/office/drawing/2014/main" id="{248D9186-9FA6-43E9-A0AC-1B74F25C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49" y="1956249"/>
            <a:ext cx="5390279" cy="287481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5812A05-C212-4B03-A2AA-89E3A4505EC6}"/>
              </a:ext>
            </a:extLst>
          </p:cNvPr>
          <p:cNvSpPr txBox="1"/>
          <p:nvPr/>
        </p:nvSpPr>
        <p:spPr>
          <a:xfrm>
            <a:off x="1027303" y="5023946"/>
            <a:ext cx="10050600" cy="1566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Réalisé par:</a:t>
            </a:r>
          </a:p>
          <a:p>
            <a:pPr lvl="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ABDRABO KHALED 		P1713323</a:t>
            </a:r>
            <a:b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</a:br>
            <a:r>
              <a:rPr lang="en-US" dirty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BASSIOUNY MOHAMED    P1707606</a:t>
            </a:r>
            <a:b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</a:b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GHANDOURI FERAS 		P1601442</a:t>
            </a:r>
            <a:b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</a:br>
            <a: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 MESSOUD SALEM 		P1714033</a:t>
            </a:r>
            <a:br>
              <a:rPr lang="en-US" dirty="0" smtClean="0"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</a:br>
            <a:endParaRPr lang="en-US" dirty="0"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LIFAP4 - 2018-2019 - Projet </a:t>
            </a:r>
            <a:r>
              <a:rPr lang="fr-FR" dirty="0" err="1" smtClean="0"/>
              <a:t>Slideout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4" y="1956249"/>
            <a:ext cx="5424050" cy="289001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4994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8DD53F-63AC-4BBD-85CE-1B01BCD7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903189"/>
            <a:ext cx="6405063" cy="842683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Eléments visuels</a:t>
            </a:r>
            <a:endParaRPr lang="fr-FR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 2">
            <a:hlinkClick r:id="" action="ppaction://noaction"/>
            <a:extLst>
              <a:ext uri="{FF2B5EF4-FFF2-40B4-BE49-F238E27FC236}">
                <a16:creationId xmlns:a16="http://schemas.microsoft.com/office/drawing/2014/main" id="{85836C25-72E0-4D2D-A6BE-6C37D810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98"/>
          <a:stretch>
            <a:fillRect/>
          </a:stretch>
        </p:blipFill>
        <p:spPr>
          <a:xfrm>
            <a:off x="731029" y="798836"/>
            <a:ext cx="3826237" cy="204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hlinkClick r:id="rId3" action="ppaction://hlinksldjump"/>
            <a:extLst>
              <a:ext uri="{FF2B5EF4-FFF2-40B4-BE49-F238E27FC236}">
                <a16:creationId xmlns:a16="http://schemas.microsoft.com/office/drawing/2014/main" id="{170E3AD7-75E4-4A43-99A1-9D91A2FA6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75" r="2" b="2"/>
          <a:stretch>
            <a:fillRect/>
          </a:stretch>
        </p:blipFill>
        <p:spPr>
          <a:xfrm>
            <a:off x="731040" y="3435845"/>
            <a:ext cx="3826214" cy="2040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17E3874-1DEE-44AE-B872-B607FDA6F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r>
              <a:rPr lang="fr-FR" dirty="0" smtClean="0"/>
              <a:t>Choix aléatoire parmi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/>
              <a:t>5 </a:t>
            </a:r>
            <a:r>
              <a:rPr lang="fr-FR" dirty="0" err="1" smtClean="0"/>
              <a:t>sprites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terrain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5 </a:t>
            </a:r>
            <a:r>
              <a:rPr lang="fr-FR" dirty="0" err="1" smtClean="0"/>
              <a:t>sprites</a:t>
            </a:r>
            <a:r>
              <a:rPr lang="fr-FR" dirty="0" smtClean="0"/>
              <a:t> de ciel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5 fréquences pour la bruit de </a:t>
            </a:r>
            <a:r>
              <a:rPr lang="fr-FR" dirty="0" err="1" smtClean="0"/>
              <a:t>Perlin</a:t>
            </a:r>
            <a:r>
              <a:rPr lang="fr-FR" dirty="0" smtClean="0"/>
              <a:t> 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Bonus disparaissant après avoir été mangés</a:t>
            </a:r>
          </a:p>
          <a:p>
            <a:pPr marL="0" indent="0">
              <a:buNone/>
            </a:pPr>
            <a:r>
              <a:rPr lang="fr-FR" dirty="0" smtClean="0"/>
              <a:t> Mouvement des ailes, inclinaison de l’oiseau 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Animation lorsque l’oiseau mange un bonus</a:t>
            </a:r>
          </a:p>
          <a:p>
            <a:endParaRPr lang="fr-FR" dirty="0"/>
          </a:p>
          <a:p>
            <a:endParaRPr lang="fr-FR" dirty="0" smtClean="0"/>
          </a:p>
          <a:p>
            <a:pPr lvl="5"/>
            <a:endParaRPr lang="fr-FR" dirty="0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13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AAF39-6AA2-4D36-AE65-D8573E2E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99978"/>
            <a:ext cx="10058400" cy="748348"/>
          </a:xfrm>
        </p:spPr>
        <p:txBody>
          <a:bodyPr/>
          <a:lstStyle/>
          <a:p>
            <a:r>
              <a:rPr lang="fr-F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Camera</a:t>
            </a:r>
            <a:endParaRPr lang="fr-FR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Zoom/</a:t>
            </a:r>
            <a:r>
              <a:rPr lang="fr-FR" sz="2800" dirty="0" err="1" smtClean="0"/>
              <a:t>Dezoom</a:t>
            </a:r>
            <a:r>
              <a:rPr lang="fr-FR" sz="2800" dirty="0" smtClean="0"/>
              <a:t> en fonction de la position en Y du joueur</a:t>
            </a:r>
          </a:p>
          <a:p>
            <a:r>
              <a:rPr lang="fr-FR" sz="2800" dirty="0" smtClean="0"/>
              <a:t> (+Y -&gt; camera plus éloignée).</a:t>
            </a:r>
          </a:p>
          <a:p>
            <a:r>
              <a:rPr lang="fr-FR" sz="2800" dirty="0" smtClean="0"/>
              <a:t>Utilisation de la fonction </a:t>
            </a:r>
            <a:r>
              <a:rPr lang="fr-FR" sz="2800" dirty="0" err="1" smtClean="0"/>
              <a:t>SDL_RenderSetScale</a:t>
            </a:r>
            <a:r>
              <a:rPr lang="fr-FR" sz="2800" dirty="0" smtClean="0"/>
              <a:t>(); avec des valeur de </a:t>
            </a:r>
            <a:r>
              <a:rPr lang="fr-FR" sz="2800" dirty="0" err="1" smtClean="0"/>
              <a:t>scale</a:t>
            </a:r>
            <a:r>
              <a:rPr lang="fr-FR" sz="2800" dirty="0" smtClean="0"/>
              <a:t> allant de 1 (zoom initial) à 2 (dé-zoom).</a:t>
            </a:r>
            <a:endParaRPr lang="fr-FR" sz="28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2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31BA5-94DF-497E-9944-1695EA2A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14677"/>
            <a:ext cx="10058400" cy="748455"/>
          </a:xfrm>
        </p:spPr>
        <p:txBody>
          <a:bodyPr/>
          <a:lstStyle/>
          <a:p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E8098A-3755-4E5B-A693-76C280E3A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8720" y="1845735"/>
            <a:ext cx="4937760" cy="18690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Par rapport aux objectifs </a:t>
            </a:r>
            <a:r>
              <a:rPr lang="fr-FR" dirty="0" smtClean="0"/>
              <a:t>initiaux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Par rapport au vrai jeu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Notre ressenti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44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96B9425-CE1A-43FC-B5D3-5A7CCC8C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6" y="643467"/>
            <a:ext cx="10445748" cy="5571066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1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2" action="ppaction://hlinksldjump"/>
            <a:extLst>
              <a:ext uri="{FF2B5EF4-FFF2-40B4-BE49-F238E27FC236}">
                <a16:creationId xmlns:a16="http://schemas.microsoft.com/office/drawing/2014/main" id="{F9F68411-9023-4F0C-BD1F-AEF65B79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13" y="879940"/>
            <a:ext cx="9558972" cy="5098119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8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&#10;&#10;Description générée automatiquement">
            <a:hlinkClick r:id="rId2" action="ppaction://hlinksldjump"/>
            <a:extLst>
              <a:ext uri="{FF2B5EF4-FFF2-40B4-BE49-F238E27FC236}">
                <a16:creationId xmlns:a16="http://schemas.microsoft.com/office/drawing/2014/main" id="{F6CE9DD5-8CF9-4133-9E5B-9E4172746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26" r="1" b="1"/>
          <a:stretch/>
        </p:blipFill>
        <p:spPr>
          <a:xfrm>
            <a:off x="798001" y="643467"/>
            <a:ext cx="10595998" cy="5571066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91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2" action="ppaction://hlinksldjump"/>
            <a:extLst>
              <a:ext uri="{FF2B5EF4-FFF2-40B4-BE49-F238E27FC236}">
                <a16:creationId xmlns:a16="http://schemas.microsoft.com/office/drawing/2014/main" id="{CE0A2949-CBB4-4C16-B0A8-F3FF3541B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208"/>
          <a:stretch/>
        </p:blipFill>
        <p:spPr>
          <a:xfrm>
            <a:off x="643467" y="681465"/>
            <a:ext cx="10905066" cy="549507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7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2" action="ppaction://hlinksldjump"/>
            <a:extLst>
              <a:ext uri="{FF2B5EF4-FFF2-40B4-BE49-F238E27FC236}">
                <a16:creationId xmlns:a16="http://schemas.microsoft.com/office/drawing/2014/main" id="{3D328B4C-3F4C-48D5-BB57-591982FE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5990"/>
          <a:stretch/>
        </p:blipFill>
        <p:spPr>
          <a:xfrm>
            <a:off x="643467" y="673787"/>
            <a:ext cx="10905066" cy="5510426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1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A47AC4-8E28-400E-B1A0-DBBA8A26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68" y="141250"/>
            <a:ext cx="7274560" cy="965292"/>
          </a:xfrm>
        </p:spPr>
        <p:txBody>
          <a:bodyPr/>
          <a:lstStyle/>
          <a:p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>Diagramme des classes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70" y="1106542"/>
            <a:ext cx="10178812" cy="50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de la diapositiv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681" y="272929"/>
            <a:ext cx="5254049" cy="65096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>Feuille de route</a:t>
            </a:r>
          </a:p>
        </p:txBody>
      </p:sp>
      <p:grpSp>
        <p:nvGrpSpPr>
          <p:cNvPr id="131" name="Chronologie" title="Chronologie">
            <a:extLst>
              <a:ext uri="{FF2B5EF4-FFF2-40B4-BE49-F238E27FC236}">
                <a16:creationId xmlns:a16="http://schemas.microsoft.com/office/drawing/2014/main" id="{80E90EA6-F479-4B68-B9E1-1C3BA327F709}"/>
              </a:ext>
            </a:extLst>
          </p:cNvPr>
          <p:cNvGrpSpPr/>
          <p:nvPr/>
        </p:nvGrpSpPr>
        <p:grpSpPr>
          <a:xfrm>
            <a:off x="418011" y="3346265"/>
            <a:ext cx="11214665" cy="165471"/>
            <a:chOff x="418011" y="3346265"/>
            <a:chExt cx="11214665" cy="165471"/>
          </a:xfrm>
        </p:grpSpPr>
        <p:cxnSp>
          <p:nvCxnSpPr>
            <p:cNvPr id="132" name="Connecteur droit avec flèche 131">
              <a:extLst>
                <a:ext uri="{FF2B5EF4-FFF2-40B4-BE49-F238E27FC236}">
                  <a16:creationId xmlns:a16="http://schemas.microsoft.com/office/drawing/2014/main" id="{660CCE5D-ECB2-4A25-ABD8-9C08E3FC417B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81BDAB50-CB43-4CDA-A153-680C3AD2A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BC29E3BD-5A12-4FFD-B1C1-90F4794AE974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144">
              <a:extLst>
                <a:ext uri="{FF2B5EF4-FFF2-40B4-BE49-F238E27FC236}">
                  <a16:creationId xmlns:a16="http://schemas.microsoft.com/office/drawing/2014/main" id="{F632B552-5CE0-4F61-8227-D17EF98991EB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>
              <a:extLst>
                <a:ext uri="{FF2B5EF4-FFF2-40B4-BE49-F238E27FC236}">
                  <a16:creationId xmlns:a16="http://schemas.microsoft.com/office/drawing/2014/main" id="{FCA0E0ED-2B0C-4C9D-A1D5-FDBDA765B8F9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>
              <a:extLst>
                <a:ext uri="{FF2B5EF4-FFF2-40B4-BE49-F238E27FC236}">
                  <a16:creationId xmlns:a16="http://schemas.microsoft.com/office/drawing/2014/main" id="{C0E97CC2-3A8F-4FE7-8870-B3E9D1ECACA5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158">
              <a:extLst>
                <a:ext uri="{FF2B5EF4-FFF2-40B4-BE49-F238E27FC236}">
                  <a16:creationId xmlns:a16="http://schemas.microsoft.com/office/drawing/2014/main" id="{3FD91290-3B48-4FA9-B818-25FA9E03C8CA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>
              <a:extLst>
                <a:ext uri="{FF2B5EF4-FFF2-40B4-BE49-F238E27FC236}">
                  <a16:creationId xmlns:a16="http://schemas.microsoft.com/office/drawing/2014/main" id="{D567788E-8E0F-4D00-8FF1-4B165095861B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>
              <a:extLst>
                <a:ext uri="{FF2B5EF4-FFF2-40B4-BE49-F238E27FC236}">
                  <a16:creationId xmlns:a16="http://schemas.microsoft.com/office/drawing/2014/main" id="{0CDC95D9-C03C-4F5D-AFB1-D0AE81264BC4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>
              <a:extLst>
                <a:ext uri="{FF2B5EF4-FFF2-40B4-BE49-F238E27FC236}">
                  <a16:creationId xmlns:a16="http://schemas.microsoft.com/office/drawing/2014/main" id="{1BF3CA6B-24E1-4940-AC23-5BCBBDE1ECF2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eur droit 162">
              <a:extLst>
                <a:ext uri="{FF2B5EF4-FFF2-40B4-BE49-F238E27FC236}">
                  <a16:creationId xmlns:a16="http://schemas.microsoft.com/office/drawing/2014/main" id="{6791226E-3A19-4DA3-AB9B-3EA9BD4F99C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eur droit 163">
              <a:extLst>
                <a:ext uri="{FF2B5EF4-FFF2-40B4-BE49-F238E27FC236}">
                  <a16:creationId xmlns:a16="http://schemas.microsoft.com/office/drawing/2014/main" id="{4ECA7BD4-0732-4C8E-9491-C30226178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>
              <a:extLst>
                <a:ext uri="{FF2B5EF4-FFF2-40B4-BE49-F238E27FC236}">
                  <a16:creationId xmlns:a16="http://schemas.microsoft.com/office/drawing/2014/main" id="{966C6701-F2E7-4932-8C7E-DD6857011DF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>
              <a:extLst>
                <a:ext uri="{FF2B5EF4-FFF2-40B4-BE49-F238E27FC236}">
                  <a16:creationId xmlns:a16="http://schemas.microsoft.com/office/drawing/2014/main" id="{29A24C7C-DD75-4CDA-8E9E-432042F4F352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eur droit 166">
              <a:extLst>
                <a:ext uri="{FF2B5EF4-FFF2-40B4-BE49-F238E27FC236}">
                  <a16:creationId xmlns:a16="http://schemas.microsoft.com/office/drawing/2014/main" id="{BE5916AC-0A29-43A7-B6B0-504998D9755F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7CE8999A-CE76-47FC-BF29-6069644600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331041EE-1B35-41D4-8FBE-39465DC15FB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Flèche : Jalon demi-tour 1" title="Flèche de chronologie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960756" y="2797164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6" name="Durée 1" title="Texte de durée">
            <a:extLst>
              <a:ext uri="{FF2B5EF4-FFF2-40B4-BE49-F238E27FC236}">
                <a16:creationId xmlns:a16="http://schemas.microsoft.com/office/drawing/2014/main" id="{BA99AB34-2A44-45C5-B5D9-CD9BEAB95EEE}"/>
              </a:ext>
            </a:extLst>
          </p:cNvPr>
          <p:cNvSpPr txBox="1"/>
          <p:nvPr/>
        </p:nvSpPr>
        <p:spPr>
          <a:xfrm>
            <a:off x="1358562" y="2577942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 semaines</a:t>
            </a:r>
          </a:p>
        </p:txBody>
      </p:sp>
      <p:cxnSp>
        <p:nvCxnSpPr>
          <p:cNvPr id="184" name="Jalon connecteur 1" title="Ligne connecteur">
            <a:extLst>
              <a:ext uri="{FF2B5EF4-FFF2-40B4-BE49-F238E27FC236}">
                <a16:creationId xmlns:a16="http://schemas.microsoft.com/office/drawing/2014/main" id="{6540B9DE-D8F6-4EBE-8DC6-8E44C65F1330}"/>
              </a:ext>
            </a:extLst>
          </p:cNvPr>
          <p:cNvCxnSpPr>
            <a:cxnSpLocks/>
          </p:cNvCxnSpPr>
          <p:nvPr/>
        </p:nvCxnSpPr>
        <p:spPr>
          <a:xfrm flipH="1">
            <a:off x="1985212" y="2113192"/>
            <a:ext cx="1" cy="361944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Jalon texte 1" title="Texte de l’élément">
            <a:extLst>
              <a:ext uri="{FF2B5EF4-FFF2-40B4-BE49-F238E27FC236}">
                <a16:creationId xmlns:a16="http://schemas.microsoft.com/office/drawing/2014/main" id="{A59FA398-8B0D-49E0-809E-6B58DA1A7F0E}"/>
              </a:ext>
            </a:extLst>
          </p:cNvPr>
          <p:cNvGrpSpPr/>
          <p:nvPr/>
        </p:nvGrpSpPr>
        <p:grpSpPr>
          <a:xfrm>
            <a:off x="1067475" y="1278947"/>
            <a:ext cx="1767840" cy="727511"/>
            <a:chOff x="568098" y="1270541"/>
            <a:chExt cx="1767840" cy="727511"/>
          </a:xfrm>
        </p:grpSpPr>
        <p:sp>
          <p:nvSpPr>
            <p:cNvPr id="181" name="Zone de texte 180">
              <a:extLst>
                <a:ext uri="{FF2B5EF4-FFF2-40B4-BE49-F238E27FC236}">
                  <a16:creationId xmlns:a16="http://schemas.microsoft.com/office/drawing/2014/main" id="{6B5245E3-4035-4760-B649-EB7C65910BA3}"/>
                </a:ext>
              </a:extLst>
            </p:cNvPr>
            <p:cNvSpPr txBox="1"/>
            <p:nvPr/>
          </p:nvSpPr>
          <p:spPr>
            <a:xfrm>
              <a:off x="568098" y="1270541"/>
              <a:ext cx="17678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dirty="0">
                  <a:latin typeface="Trebuchet MS" panose="020B0603020202020204" pitchFamily="34" charset="0"/>
                </a:rPr>
                <a:t>Réflexion</a:t>
              </a:r>
            </a:p>
          </p:txBody>
        </p:sp>
        <p:sp>
          <p:nvSpPr>
            <p:cNvPr id="182" name="Zone de texte 181">
              <a:extLst>
                <a:ext uri="{FF2B5EF4-FFF2-40B4-BE49-F238E27FC236}">
                  <a16:creationId xmlns:a16="http://schemas.microsoft.com/office/drawing/2014/main" id="{F43BA435-89FE-4FAB-966E-23D4EF0EC493}"/>
                </a:ext>
              </a:extLst>
            </p:cNvPr>
            <p:cNvSpPr txBox="1"/>
            <p:nvPr/>
          </p:nvSpPr>
          <p:spPr>
            <a:xfrm>
              <a:off x="568098" y="1578997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183" name="Zone de texte 182">
              <a:extLst>
                <a:ext uri="{FF2B5EF4-FFF2-40B4-BE49-F238E27FC236}">
                  <a16:creationId xmlns:a16="http://schemas.microsoft.com/office/drawing/2014/main" id="{F6F2A7C3-0979-4ABB-95C5-9A102F3C1E88}"/>
                </a:ext>
              </a:extLst>
            </p:cNvPr>
            <p:cNvSpPr txBox="1"/>
            <p:nvPr/>
          </p:nvSpPr>
          <p:spPr>
            <a:xfrm>
              <a:off x="568099" y="1762315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Début : 28 Février</a:t>
              </a:r>
            </a:p>
          </p:txBody>
        </p:sp>
      </p:grpSp>
      <p:sp>
        <p:nvSpPr>
          <p:cNvPr id="185" name="Flèche : Jalon demi-tour 2" title="Flèche de chronologie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 flipV="1">
            <a:off x="7536268" y="3579745"/>
            <a:ext cx="1536515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86" name="Durée 2" title="Texte de durée">
            <a:extLst>
              <a:ext uri="{FF2B5EF4-FFF2-40B4-BE49-F238E27FC236}">
                <a16:creationId xmlns:a16="http://schemas.microsoft.com/office/drawing/2014/main" id="{C4E1DCDE-7980-4FEF-AD3C-1931CC87AB9F}"/>
              </a:ext>
            </a:extLst>
          </p:cNvPr>
          <p:cNvSpPr txBox="1"/>
          <p:nvPr/>
        </p:nvSpPr>
        <p:spPr>
          <a:xfrm>
            <a:off x="7707693" y="4807828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une semaine</a:t>
            </a:r>
          </a:p>
        </p:txBody>
      </p:sp>
      <p:cxnSp>
        <p:nvCxnSpPr>
          <p:cNvPr id="97" name="Jalon connecteur 1" title="Ligne connecteur">
            <a:extLst>
              <a:ext uri="{FF2B5EF4-FFF2-40B4-BE49-F238E27FC236}">
                <a16:creationId xmlns:a16="http://schemas.microsoft.com/office/drawing/2014/main" id="{65F26748-FD4D-4281-B2A8-9B2E2D2E1E28}"/>
              </a:ext>
            </a:extLst>
          </p:cNvPr>
          <p:cNvCxnSpPr>
            <a:cxnSpLocks/>
          </p:cNvCxnSpPr>
          <p:nvPr/>
        </p:nvCxnSpPr>
        <p:spPr>
          <a:xfrm flipH="1">
            <a:off x="8343894" y="4320978"/>
            <a:ext cx="1" cy="361944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Jalon de texte 2" title="Texte de l’élément">
            <a:extLst>
              <a:ext uri="{FF2B5EF4-FFF2-40B4-BE49-F238E27FC236}">
                <a16:creationId xmlns:a16="http://schemas.microsoft.com/office/drawing/2014/main" id="{5280FE29-FA31-40A1-8932-846E9132EF88}"/>
              </a:ext>
            </a:extLst>
          </p:cNvPr>
          <p:cNvGrpSpPr/>
          <p:nvPr/>
        </p:nvGrpSpPr>
        <p:grpSpPr>
          <a:xfrm>
            <a:off x="3009652" y="5084903"/>
            <a:ext cx="2029248" cy="1048020"/>
            <a:chOff x="2111298" y="4930775"/>
            <a:chExt cx="1784654" cy="783290"/>
          </a:xfrm>
        </p:grpSpPr>
        <p:sp>
          <p:nvSpPr>
            <p:cNvPr id="188" name="Zone de texte 187">
              <a:extLst>
                <a:ext uri="{FF2B5EF4-FFF2-40B4-BE49-F238E27FC236}">
                  <a16:creationId xmlns:a16="http://schemas.microsoft.com/office/drawing/2014/main" id="{C95FD264-8E31-48FC-B238-6A950A9C6583}"/>
                </a:ext>
              </a:extLst>
            </p:cNvPr>
            <p:cNvSpPr txBox="1"/>
            <p:nvPr/>
          </p:nvSpPr>
          <p:spPr>
            <a:xfrm>
              <a:off x="2128112" y="4930775"/>
              <a:ext cx="1767840" cy="317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400" dirty="0">
                  <a:latin typeface="Trebuchet MS" panose="020B0603020202020204" pitchFamily="34" charset="0"/>
                </a:rPr>
                <a:t>Bruit de Perlin et génération du paysage</a:t>
              </a:r>
            </a:p>
          </p:txBody>
        </p:sp>
        <p:sp>
          <p:nvSpPr>
            <p:cNvPr id="189" name="Zone de texte 188">
              <a:extLst>
                <a:ext uri="{FF2B5EF4-FFF2-40B4-BE49-F238E27FC236}">
                  <a16:creationId xmlns:a16="http://schemas.microsoft.com/office/drawing/2014/main" id="{4DCD4C5A-C71A-4928-94AD-14D9409E3700}"/>
                </a:ext>
              </a:extLst>
            </p:cNvPr>
            <p:cNvSpPr txBox="1"/>
            <p:nvPr/>
          </p:nvSpPr>
          <p:spPr>
            <a:xfrm>
              <a:off x="2111298" y="5318077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190" name="Zone de texte 189">
              <a:extLst>
                <a:ext uri="{FF2B5EF4-FFF2-40B4-BE49-F238E27FC236}">
                  <a16:creationId xmlns:a16="http://schemas.microsoft.com/office/drawing/2014/main" id="{688C6511-455C-41DF-BE32-DD7A2D8933A9}"/>
                </a:ext>
              </a:extLst>
            </p:cNvPr>
            <p:cNvSpPr txBox="1"/>
            <p:nvPr/>
          </p:nvSpPr>
          <p:spPr>
            <a:xfrm>
              <a:off x="2111298" y="547832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Début :04 Mars</a:t>
              </a:r>
            </a:p>
          </p:txBody>
        </p:sp>
      </p:grpSp>
      <p:grpSp>
        <p:nvGrpSpPr>
          <p:cNvPr id="4" name="Graphisme de jalon" title="Graphisme de jalon">
            <a:extLst>
              <a:ext uri="{FF2B5EF4-FFF2-40B4-BE49-F238E27FC236}">
                <a16:creationId xmlns:a16="http://schemas.microsoft.com/office/drawing/2014/main" id="{913EAD05-5455-4B5E-8508-9C62E1EF0D52}"/>
              </a:ext>
            </a:extLst>
          </p:cNvPr>
          <p:cNvGrpSpPr/>
          <p:nvPr/>
        </p:nvGrpSpPr>
        <p:grpSpPr>
          <a:xfrm>
            <a:off x="8072116" y="3627319"/>
            <a:ext cx="464817" cy="464817"/>
            <a:chOff x="3764706" y="2101552"/>
            <a:chExt cx="464817" cy="464817"/>
          </a:xfrm>
        </p:grpSpPr>
        <p:sp>
          <p:nvSpPr>
            <p:cNvPr id="231" name="Ovale 230" title="Cercle d’arrière-plan">
              <a:extLst>
                <a:ext uri="{FF2B5EF4-FFF2-40B4-BE49-F238E27FC236}">
                  <a16:creationId xmlns:a16="http://schemas.microsoft.com/office/drawing/2014/main" id="{D04A7E40-AE17-466D-B8F1-754FA6B9907D}"/>
                </a:ext>
              </a:extLst>
            </p:cNvPr>
            <p:cNvSpPr/>
            <p:nvPr/>
          </p:nvSpPr>
          <p:spPr>
            <a:xfrm>
              <a:off x="3764706" y="2101552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pic>
          <p:nvPicPr>
            <p:cNvPr id="233" name="Graphisme 232" title="Icône de jalon">
              <a:extLst>
                <a:ext uri="{FF2B5EF4-FFF2-40B4-BE49-F238E27FC236}">
                  <a16:creationId xmlns:a16="http://schemas.microsoft.com/office/drawing/2014/main" id="{D5835B93-0E07-4B9D-86E8-710FE29E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918732" y="2154698"/>
              <a:ext cx="235505" cy="315487"/>
            </a:xfrm>
            <a:prstGeom prst="rect">
              <a:avLst/>
            </a:prstGeom>
          </p:spPr>
        </p:pic>
      </p:grpSp>
      <p:sp>
        <p:nvSpPr>
          <p:cNvPr id="202" name="Flèche : Jalon demi-tour 5" title="Flèche de chronologie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4878066" y="2778031"/>
            <a:ext cx="28414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03" name="Durée 5" title="Texte de durée">
            <a:extLst>
              <a:ext uri="{FF2B5EF4-FFF2-40B4-BE49-F238E27FC236}">
                <a16:creationId xmlns:a16="http://schemas.microsoft.com/office/drawing/2014/main" id="{AE511117-5F81-4EEF-9123-295DC980CAC8}"/>
              </a:ext>
            </a:extLst>
          </p:cNvPr>
          <p:cNvSpPr txBox="1"/>
          <p:nvPr/>
        </p:nvSpPr>
        <p:spPr>
          <a:xfrm>
            <a:off x="5610685" y="2568934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3 semaines</a:t>
            </a:r>
          </a:p>
        </p:txBody>
      </p:sp>
      <p:cxnSp>
        <p:nvCxnSpPr>
          <p:cNvPr id="98" name="Jalon connecteur 1" title="Ligne connecteur">
            <a:extLst>
              <a:ext uri="{FF2B5EF4-FFF2-40B4-BE49-F238E27FC236}">
                <a16:creationId xmlns:a16="http://schemas.microsoft.com/office/drawing/2014/main" id="{33CE460B-EDDE-4B77-A80A-B18C8292C77D}"/>
              </a:ext>
            </a:extLst>
          </p:cNvPr>
          <p:cNvCxnSpPr>
            <a:cxnSpLocks/>
          </p:cNvCxnSpPr>
          <p:nvPr/>
        </p:nvCxnSpPr>
        <p:spPr>
          <a:xfrm flipH="1">
            <a:off x="6246611" y="2124255"/>
            <a:ext cx="1" cy="361944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Jalon texte 5" title="Texte de l’élément">
            <a:extLst>
              <a:ext uri="{FF2B5EF4-FFF2-40B4-BE49-F238E27FC236}">
                <a16:creationId xmlns:a16="http://schemas.microsoft.com/office/drawing/2014/main" id="{BFB56E2D-6AC2-44DC-BB7B-423C3393A995}"/>
              </a:ext>
            </a:extLst>
          </p:cNvPr>
          <p:cNvGrpSpPr/>
          <p:nvPr/>
        </p:nvGrpSpPr>
        <p:grpSpPr>
          <a:xfrm>
            <a:off x="4972611" y="1036995"/>
            <a:ext cx="2538789" cy="1113421"/>
            <a:chOff x="5339146" y="1036995"/>
            <a:chExt cx="1774282" cy="1113421"/>
          </a:xfrm>
        </p:grpSpPr>
        <p:sp>
          <p:nvSpPr>
            <p:cNvPr id="205" name="Zone de texte 204">
              <a:extLst>
                <a:ext uri="{FF2B5EF4-FFF2-40B4-BE49-F238E27FC236}">
                  <a16:creationId xmlns:a16="http://schemas.microsoft.com/office/drawing/2014/main" id="{6C6BF4F5-4187-4C24-91F8-B0334FE9A105}"/>
                </a:ext>
              </a:extLst>
            </p:cNvPr>
            <p:cNvSpPr txBox="1"/>
            <p:nvPr/>
          </p:nvSpPr>
          <p:spPr>
            <a:xfrm>
              <a:off x="5345588" y="1036995"/>
              <a:ext cx="17678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2400" dirty="0">
                  <a:latin typeface="Trebuchet MS" panose="020B0603020202020204" pitchFamily="34" charset="0"/>
                </a:rPr>
                <a:t>Défilement du terrain</a:t>
              </a:r>
            </a:p>
          </p:txBody>
        </p:sp>
        <p:sp>
          <p:nvSpPr>
            <p:cNvPr id="206" name="Zone de texte 205">
              <a:extLst>
                <a:ext uri="{FF2B5EF4-FFF2-40B4-BE49-F238E27FC236}">
                  <a16:creationId xmlns:a16="http://schemas.microsoft.com/office/drawing/2014/main" id="{AF85AC23-D6EA-4B23-98AE-B44CC72A87D9}"/>
                </a:ext>
              </a:extLst>
            </p:cNvPr>
            <p:cNvSpPr txBox="1"/>
            <p:nvPr/>
          </p:nvSpPr>
          <p:spPr>
            <a:xfrm>
              <a:off x="5345588" y="1742970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207" name="Zone de texte 206">
              <a:extLst>
                <a:ext uri="{FF2B5EF4-FFF2-40B4-BE49-F238E27FC236}">
                  <a16:creationId xmlns:a16="http://schemas.microsoft.com/office/drawing/2014/main" id="{1CC75737-AFD3-48E5-832B-7658C285FA83}"/>
                </a:ext>
              </a:extLst>
            </p:cNvPr>
            <p:cNvSpPr txBox="1"/>
            <p:nvPr/>
          </p:nvSpPr>
          <p:spPr>
            <a:xfrm>
              <a:off x="5339146" y="1914679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25 Mars</a:t>
              </a:r>
            </a:p>
          </p:txBody>
        </p:sp>
      </p:grpSp>
      <p:sp>
        <p:nvSpPr>
          <p:cNvPr id="208" name="Flèche : Jalon demi-tour 6a" title="Flèche de chronologie">
            <a:extLst>
              <a:ext uri="{FF2B5EF4-FFF2-40B4-BE49-F238E27FC236}">
                <a16:creationId xmlns:a16="http://schemas.microsoft.com/office/drawing/2014/main" id="{F0525C47-CDE0-4E1B-AEF8-B7FC39073B28}"/>
              </a:ext>
            </a:extLst>
          </p:cNvPr>
          <p:cNvSpPr/>
          <p:nvPr/>
        </p:nvSpPr>
        <p:spPr>
          <a:xfrm flipV="1">
            <a:off x="2813345" y="3645487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Jalon court" title="Jalon court">
            <a:extLst>
              <a:ext uri="{FF2B5EF4-FFF2-40B4-BE49-F238E27FC236}">
                <a16:creationId xmlns:a16="http://schemas.microsoft.com/office/drawing/2014/main" id="{71CFBDF1-89AF-4D5E-9F70-E0C7ED461FA0}"/>
              </a:ext>
            </a:extLst>
          </p:cNvPr>
          <p:cNvGrpSpPr/>
          <p:nvPr/>
        </p:nvGrpSpPr>
        <p:grpSpPr>
          <a:xfrm>
            <a:off x="3048419" y="3970970"/>
            <a:ext cx="464817" cy="464817"/>
            <a:chOff x="7634775" y="3713610"/>
            <a:chExt cx="464817" cy="464817"/>
          </a:xfrm>
        </p:grpSpPr>
        <p:sp>
          <p:nvSpPr>
            <p:cNvPr id="218" name="Ovale 217" title="Cercle d’arrière-plan">
              <a:extLst>
                <a:ext uri="{FF2B5EF4-FFF2-40B4-BE49-F238E27FC236}">
                  <a16:creationId xmlns:a16="http://schemas.microsoft.com/office/drawing/2014/main" id="{657CEE0F-82C8-41D2-BD4B-D953994D0BA3}"/>
                </a:ext>
              </a:extLst>
            </p:cNvPr>
            <p:cNvSpPr/>
            <p:nvPr/>
          </p:nvSpPr>
          <p:spPr>
            <a:xfrm>
              <a:off x="7634775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sp>
          <p:nvSpPr>
            <p:cNvPr id="219" name="Zone de texte 218">
              <a:extLst>
                <a:ext uri="{FF2B5EF4-FFF2-40B4-BE49-F238E27FC236}">
                  <a16:creationId xmlns:a16="http://schemas.microsoft.com/office/drawing/2014/main" id="{DF26529B-2EA3-43C0-A879-39AF9630F1D6}"/>
                </a:ext>
              </a:extLst>
            </p:cNvPr>
            <p:cNvSpPr txBox="1"/>
            <p:nvPr/>
          </p:nvSpPr>
          <p:spPr>
            <a:xfrm>
              <a:off x="7667326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01</a:t>
              </a:r>
            </a:p>
          </p:txBody>
        </p:sp>
      </p:grpSp>
      <p:grpSp>
        <p:nvGrpSpPr>
          <p:cNvPr id="2" name="Indicateur d’année" title="Indicateur d’année">
            <a:extLst>
              <a:ext uri="{FF2B5EF4-FFF2-40B4-BE49-F238E27FC236}">
                <a16:creationId xmlns:a16="http://schemas.microsoft.com/office/drawing/2014/main" id="{3AB6EB77-4545-48A2-A002-4EB191B9BFC6}"/>
              </a:ext>
            </a:extLst>
          </p:cNvPr>
          <p:cNvGrpSpPr/>
          <p:nvPr/>
        </p:nvGrpSpPr>
        <p:grpSpPr>
          <a:xfrm>
            <a:off x="3495381" y="1555946"/>
            <a:ext cx="893302" cy="1262840"/>
            <a:chOff x="8067631" y="1344708"/>
            <a:chExt cx="893302" cy="2084288"/>
          </a:xfrm>
        </p:grpSpPr>
        <p:cxnSp>
          <p:nvCxnSpPr>
            <p:cNvPr id="130" name="Connecteur droit 129" title="Ligne connecteur">
              <a:extLst>
                <a:ext uri="{FF2B5EF4-FFF2-40B4-BE49-F238E27FC236}">
                  <a16:creationId xmlns:a16="http://schemas.microsoft.com/office/drawing/2014/main" id="{74B37803-5889-4CF1-9F0B-A07766089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2405" y="1705998"/>
              <a:ext cx="0" cy="172299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Zone de texte 229">
              <a:extLst>
                <a:ext uri="{FF2B5EF4-FFF2-40B4-BE49-F238E27FC236}">
                  <a16:creationId xmlns:a16="http://schemas.microsoft.com/office/drawing/2014/main" id="{2A0D47C8-C8FA-4C8E-AB65-688C8C35B195}"/>
                </a:ext>
              </a:extLst>
            </p:cNvPr>
            <p:cNvSpPr txBox="1"/>
            <p:nvPr/>
          </p:nvSpPr>
          <p:spPr>
            <a:xfrm>
              <a:off x="8067631" y="1344708"/>
              <a:ext cx="893302" cy="266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3 semaines</a:t>
              </a:r>
            </a:p>
          </p:txBody>
        </p:sp>
      </p:grpSp>
      <p:sp>
        <p:nvSpPr>
          <p:cNvPr id="220" name="Flèche : Jalon demi-tour 6b" title="Flèche de chronologie">
            <a:extLst>
              <a:ext uri="{FF2B5EF4-FFF2-40B4-BE49-F238E27FC236}">
                <a16:creationId xmlns:a16="http://schemas.microsoft.com/office/drawing/2014/main" id="{8FAD98CD-7A29-4212-8CE4-048668E399DA}"/>
              </a:ext>
            </a:extLst>
          </p:cNvPr>
          <p:cNvSpPr/>
          <p:nvPr/>
        </p:nvSpPr>
        <p:spPr>
          <a:xfrm>
            <a:off x="3525405" y="2784944"/>
            <a:ext cx="8938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" name="Jalon court" title="Jalon court">
            <a:extLst>
              <a:ext uri="{FF2B5EF4-FFF2-40B4-BE49-F238E27FC236}">
                <a16:creationId xmlns:a16="http://schemas.microsoft.com/office/drawing/2014/main" id="{6C8D348F-E6AF-4658-A1A5-F9E84E8A2034}"/>
              </a:ext>
            </a:extLst>
          </p:cNvPr>
          <p:cNvGrpSpPr/>
          <p:nvPr/>
        </p:nvGrpSpPr>
        <p:grpSpPr>
          <a:xfrm>
            <a:off x="3739937" y="2750909"/>
            <a:ext cx="464817" cy="464817"/>
            <a:chOff x="8281874" y="2663225"/>
            <a:chExt cx="464817" cy="464817"/>
          </a:xfrm>
        </p:grpSpPr>
        <p:sp>
          <p:nvSpPr>
            <p:cNvPr id="221" name="Ovale 220" title="Cercle d’arrière-plan">
              <a:extLst>
                <a:ext uri="{FF2B5EF4-FFF2-40B4-BE49-F238E27FC236}">
                  <a16:creationId xmlns:a16="http://schemas.microsoft.com/office/drawing/2014/main" id="{459BC7C6-2D09-408E-8406-36D93C1F5E8E}"/>
                </a:ext>
              </a:extLst>
            </p:cNvPr>
            <p:cNvSpPr/>
            <p:nvPr/>
          </p:nvSpPr>
          <p:spPr>
            <a:xfrm>
              <a:off x="8281874" y="2663225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sp>
          <p:nvSpPr>
            <p:cNvPr id="222" name="Zone de texte 221">
              <a:extLst>
                <a:ext uri="{FF2B5EF4-FFF2-40B4-BE49-F238E27FC236}">
                  <a16:creationId xmlns:a16="http://schemas.microsoft.com/office/drawing/2014/main" id="{EA7B1D15-9E93-430C-8F1F-E97330E664F4}"/>
                </a:ext>
              </a:extLst>
            </p:cNvPr>
            <p:cNvSpPr txBox="1"/>
            <p:nvPr/>
          </p:nvSpPr>
          <p:spPr>
            <a:xfrm>
              <a:off x="8314425" y="2818690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>
                  <a:solidFill>
                    <a:schemeClr val="bg1"/>
                  </a:solidFill>
                  <a:latin typeface="Trebuchet MS" panose="020B0603020202020204" pitchFamily="34" charset="0"/>
                </a:rPr>
                <a:t>02</a:t>
              </a:r>
              <a:endParaRPr lang="fr-FR" sz="10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209" name="Flèche : Jalon demi-tour 6c" title="Flèche de chronologie">
            <a:extLst>
              <a:ext uri="{FF2B5EF4-FFF2-40B4-BE49-F238E27FC236}">
                <a16:creationId xmlns:a16="http://schemas.microsoft.com/office/drawing/2014/main" id="{09BAEF3B-CE9C-4190-80A9-27539CEE3033}"/>
              </a:ext>
            </a:extLst>
          </p:cNvPr>
          <p:cNvSpPr/>
          <p:nvPr/>
        </p:nvSpPr>
        <p:spPr>
          <a:xfrm flipV="1">
            <a:off x="4160628" y="3593021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7" name="Jalon court" title="Jalon court">
            <a:extLst>
              <a:ext uri="{FF2B5EF4-FFF2-40B4-BE49-F238E27FC236}">
                <a16:creationId xmlns:a16="http://schemas.microsoft.com/office/drawing/2014/main" id="{A644DB06-17F5-4FCD-BA39-265731B1E943}"/>
              </a:ext>
            </a:extLst>
          </p:cNvPr>
          <p:cNvGrpSpPr/>
          <p:nvPr/>
        </p:nvGrpSpPr>
        <p:grpSpPr>
          <a:xfrm>
            <a:off x="4389300" y="3988747"/>
            <a:ext cx="464817" cy="464817"/>
            <a:chOff x="8929554" y="3713610"/>
            <a:chExt cx="464817" cy="464817"/>
          </a:xfrm>
        </p:grpSpPr>
        <p:sp>
          <p:nvSpPr>
            <p:cNvPr id="223" name="Ovale 222" title="Cercle d’arrière-plan">
              <a:extLst>
                <a:ext uri="{FF2B5EF4-FFF2-40B4-BE49-F238E27FC236}">
                  <a16:creationId xmlns:a16="http://schemas.microsoft.com/office/drawing/2014/main" id="{5924A2AE-1E61-4E21-AC7E-742DC1AFBDF5}"/>
                </a:ext>
              </a:extLst>
            </p:cNvPr>
            <p:cNvSpPr/>
            <p:nvPr/>
          </p:nvSpPr>
          <p:spPr>
            <a:xfrm>
              <a:off x="8929554" y="3713610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sp>
          <p:nvSpPr>
            <p:cNvPr id="224" name="Zone de texte 223">
              <a:extLst>
                <a:ext uri="{FF2B5EF4-FFF2-40B4-BE49-F238E27FC236}">
                  <a16:creationId xmlns:a16="http://schemas.microsoft.com/office/drawing/2014/main" id="{0AF4BF00-FF4D-4D47-8326-0D1EEAE6DC78}"/>
                </a:ext>
              </a:extLst>
            </p:cNvPr>
            <p:cNvSpPr txBox="1"/>
            <p:nvPr/>
          </p:nvSpPr>
          <p:spPr>
            <a:xfrm>
              <a:off x="8962105" y="3869424"/>
              <a:ext cx="39971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>
                  <a:solidFill>
                    <a:schemeClr val="bg1"/>
                  </a:solidFill>
                  <a:latin typeface="Trebuchet MS" panose="020B0603020202020204" pitchFamily="34" charset="0"/>
                </a:rPr>
                <a:t>03</a:t>
              </a:r>
              <a:endParaRPr lang="fr-FR" sz="10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212" name="Accolade pour les éléments groupés" title="Crochet de groupe">
            <a:extLst>
              <a:ext uri="{FF2B5EF4-FFF2-40B4-BE49-F238E27FC236}">
                <a16:creationId xmlns:a16="http://schemas.microsoft.com/office/drawing/2014/main" id="{20E3BE3F-E81D-41AD-A12D-26D35A4AC09F}"/>
              </a:ext>
            </a:extLst>
          </p:cNvPr>
          <p:cNvSpPr/>
          <p:nvPr/>
        </p:nvSpPr>
        <p:spPr>
          <a:xfrm rot="5400000">
            <a:off x="3687076" y="3616151"/>
            <a:ext cx="457201" cy="2188082"/>
          </a:xfrm>
          <a:prstGeom prst="rightBrace">
            <a:avLst>
              <a:gd name="adj1" fmla="val 44270"/>
              <a:gd name="adj2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fr-FR" dirty="0">
              <a:latin typeface="Trebuchet MS" panose="020B0603020202020204" pitchFamily="34" charset="0"/>
            </a:endParaRPr>
          </a:p>
        </p:txBody>
      </p:sp>
      <p:grpSp>
        <p:nvGrpSpPr>
          <p:cNvPr id="213" name="Texte de jalon 6" title="Texte de l’élément">
            <a:extLst>
              <a:ext uri="{FF2B5EF4-FFF2-40B4-BE49-F238E27FC236}">
                <a16:creationId xmlns:a16="http://schemas.microsoft.com/office/drawing/2014/main" id="{9F717C98-ECB0-4B40-8494-A87D968ACD50}"/>
              </a:ext>
            </a:extLst>
          </p:cNvPr>
          <p:cNvGrpSpPr/>
          <p:nvPr/>
        </p:nvGrpSpPr>
        <p:grpSpPr>
          <a:xfrm>
            <a:off x="7602524" y="4946404"/>
            <a:ext cx="1767840" cy="817023"/>
            <a:chOff x="7602524" y="4930774"/>
            <a:chExt cx="1767840" cy="817023"/>
          </a:xfrm>
        </p:grpSpPr>
        <p:sp>
          <p:nvSpPr>
            <p:cNvPr id="214" name="Zone de texte 213">
              <a:extLst>
                <a:ext uri="{FF2B5EF4-FFF2-40B4-BE49-F238E27FC236}">
                  <a16:creationId xmlns:a16="http://schemas.microsoft.com/office/drawing/2014/main" id="{F2E111CE-6E3B-451A-B1CA-D4EDF27F1F15}"/>
                </a:ext>
              </a:extLst>
            </p:cNvPr>
            <p:cNvSpPr txBox="1"/>
            <p:nvPr/>
          </p:nvSpPr>
          <p:spPr>
            <a:xfrm>
              <a:off x="7602524" y="4930774"/>
              <a:ext cx="1767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400" dirty="0">
                  <a:latin typeface="Trebuchet MS" panose="020B0603020202020204" pitchFamily="34" charset="0"/>
                </a:rPr>
                <a:t>Textures variées</a:t>
              </a:r>
            </a:p>
          </p:txBody>
        </p:sp>
        <p:sp>
          <p:nvSpPr>
            <p:cNvPr id="215" name="Zone de texte 214">
              <a:extLst>
                <a:ext uri="{FF2B5EF4-FFF2-40B4-BE49-F238E27FC236}">
                  <a16:creationId xmlns:a16="http://schemas.microsoft.com/office/drawing/2014/main" id="{2252438A-0F18-493A-9B41-1705B30B4723}"/>
                </a:ext>
              </a:extLst>
            </p:cNvPr>
            <p:cNvSpPr txBox="1"/>
            <p:nvPr/>
          </p:nvSpPr>
          <p:spPr>
            <a:xfrm>
              <a:off x="7602524" y="5593909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216" name="Zone de texte 215">
              <a:extLst>
                <a:ext uri="{FF2B5EF4-FFF2-40B4-BE49-F238E27FC236}">
                  <a16:creationId xmlns:a16="http://schemas.microsoft.com/office/drawing/2014/main" id="{76D2DF04-A543-4288-B812-7AE614CDECA7}"/>
                </a:ext>
              </a:extLst>
            </p:cNvPr>
            <p:cNvSpPr txBox="1"/>
            <p:nvPr/>
          </p:nvSpPr>
          <p:spPr>
            <a:xfrm>
              <a:off x="7602525" y="5346892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18 Avril</a:t>
              </a:r>
            </a:p>
          </p:txBody>
        </p:sp>
      </p:grpSp>
      <p:sp>
        <p:nvSpPr>
          <p:cNvPr id="210" name="Flèche : Jalon demi-tour 7" title="Flèche de chronologie">
            <a:extLst>
              <a:ext uri="{FF2B5EF4-FFF2-40B4-BE49-F238E27FC236}">
                <a16:creationId xmlns:a16="http://schemas.microsoft.com/office/drawing/2014/main" id="{058AE435-1F45-4B7B-8E34-B4AABA51CC48}"/>
              </a:ext>
            </a:extLst>
          </p:cNvPr>
          <p:cNvSpPr/>
          <p:nvPr/>
        </p:nvSpPr>
        <p:spPr>
          <a:xfrm>
            <a:off x="8836052" y="2778031"/>
            <a:ext cx="2055383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11" name="Durée 7" title="Texte de durée">
            <a:extLst>
              <a:ext uri="{FF2B5EF4-FFF2-40B4-BE49-F238E27FC236}">
                <a16:creationId xmlns:a16="http://schemas.microsoft.com/office/drawing/2014/main" id="{EE6D4252-E578-43E2-B07D-1BD8A9A87252}"/>
              </a:ext>
            </a:extLst>
          </p:cNvPr>
          <p:cNvSpPr txBox="1"/>
          <p:nvPr/>
        </p:nvSpPr>
        <p:spPr>
          <a:xfrm>
            <a:off x="9165685" y="2577942"/>
            <a:ext cx="1272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 semaines</a:t>
            </a:r>
          </a:p>
        </p:txBody>
      </p:sp>
      <p:cxnSp>
        <p:nvCxnSpPr>
          <p:cNvPr id="99" name="Jalon connecteur 1" title="Ligne connecteur">
            <a:extLst>
              <a:ext uri="{FF2B5EF4-FFF2-40B4-BE49-F238E27FC236}">
                <a16:creationId xmlns:a16="http://schemas.microsoft.com/office/drawing/2014/main" id="{63529282-517A-4B10-89E2-0FD11D256738}"/>
              </a:ext>
            </a:extLst>
          </p:cNvPr>
          <p:cNvCxnSpPr>
            <a:cxnSpLocks/>
          </p:cNvCxnSpPr>
          <p:nvPr/>
        </p:nvCxnSpPr>
        <p:spPr>
          <a:xfrm flipH="1">
            <a:off x="9768170" y="2078689"/>
            <a:ext cx="1" cy="3619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Jalon texte 7" title="Texte de l’élément">
            <a:extLst>
              <a:ext uri="{FF2B5EF4-FFF2-40B4-BE49-F238E27FC236}">
                <a16:creationId xmlns:a16="http://schemas.microsoft.com/office/drawing/2014/main" id="{B8D93E6F-FCFD-4751-9199-7AB157111B64}"/>
              </a:ext>
            </a:extLst>
          </p:cNvPr>
          <p:cNvGrpSpPr/>
          <p:nvPr/>
        </p:nvGrpSpPr>
        <p:grpSpPr>
          <a:xfrm>
            <a:off x="8729894" y="1278947"/>
            <a:ext cx="2076553" cy="727511"/>
            <a:chOff x="9361820" y="1270541"/>
            <a:chExt cx="2076553" cy="727511"/>
          </a:xfrm>
        </p:grpSpPr>
        <p:sp>
          <p:nvSpPr>
            <p:cNvPr id="226" name="Zone de texte 225">
              <a:extLst>
                <a:ext uri="{FF2B5EF4-FFF2-40B4-BE49-F238E27FC236}">
                  <a16:creationId xmlns:a16="http://schemas.microsoft.com/office/drawing/2014/main" id="{8F8EBB4A-906D-4B4E-9C8D-2D01E7086702}"/>
                </a:ext>
              </a:extLst>
            </p:cNvPr>
            <p:cNvSpPr txBox="1"/>
            <p:nvPr/>
          </p:nvSpPr>
          <p:spPr>
            <a:xfrm>
              <a:off x="9361820" y="1270541"/>
              <a:ext cx="207655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dirty="0">
                  <a:latin typeface="Trebuchet MS" panose="020B0603020202020204" pitchFamily="34" charset="0"/>
                </a:rPr>
                <a:t>Terrain &amp; collision </a:t>
              </a:r>
            </a:p>
          </p:txBody>
        </p:sp>
        <p:sp>
          <p:nvSpPr>
            <p:cNvPr id="227" name="Zone de texte 226">
              <a:extLst>
                <a:ext uri="{FF2B5EF4-FFF2-40B4-BE49-F238E27FC236}">
                  <a16:creationId xmlns:a16="http://schemas.microsoft.com/office/drawing/2014/main" id="{2DD0E340-2933-4D6A-AB6B-9CAB6C5D06E9}"/>
                </a:ext>
              </a:extLst>
            </p:cNvPr>
            <p:cNvSpPr txBox="1"/>
            <p:nvPr/>
          </p:nvSpPr>
          <p:spPr>
            <a:xfrm>
              <a:off x="9520451" y="1578997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228" name="Zone de texte 227">
              <a:extLst>
                <a:ext uri="{FF2B5EF4-FFF2-40B4-BE49-F238E27FC236}">
                  <a16:creationId xmlns:a16="http://schemas.microsoft.com/office/drawing/2014/main" id="{234F23B4-77A7-4807-99F7-B6F339BE1121}"/>
                </a:ext>
              </a:extLst>
            </p:cNvPr>
            <p:cNvSpPr txBox="1"/>
            <p:nvPr/>
          </p:nvSpPr>
          <p:spPr>
            <a:xfrm>
              <a:off x="9520452" y="1762315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29 Avril</a:t>
              </a:r>
            </a:p>
          </p:txBody>
        </p:sp>
      </p:grpSp>
      <p:cxnSp>
        <p:nvCxnSpPr>
          <p:cNvPr id="242" name="Lancement de connecteur" title="Ligne connecteur">
            <a:extLst>
              <a:ext uri="{FF2B5EF4-FFF2-40B4-BE49-F238E27FC236}">
                <a16:creationId xmlns:a16="http://schemas.microsoft.com/office/drawing/2014/main" id="{B9C1D786-BB48-4CC7-8273-A3DF0DFCB266}"/>
              </a:ext>
            </a:extLst>
          </p:cNvPr>
          <p:cNvCxnSpPr>
            <a:cxnSpLocks/>
          </p:cNvCxnSpPr>
          <p:nvPr/>
        </p:nvCxnSpPr>
        <p:spPr>
          <a:xfrm flipH="1">
            <a:off x="1057248" y="3482456"/>
            <a:ext cx="4" cy="5545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aphisme de lancement" title="Graphisme de lancement">
            <a:extLst>
              <a:ext uri="{FF2B5EF4-FFF2-40B4-BE49-F238E27FC236}">
                <a16:creationId xmlns:a16="http://schemas.microsoft.com/office/drawing/2014/main" id="{EE7BDC36-5F29-455C-B739-3B266E64CA8C}"/>
              </a:ext>
            </a:extLst>
          </p:cNvPr>
          <p:cNvGrpSpPr/>
          <p:nvPr/>
        </p:nvGrpSpPr>
        <p:grpSpPr>
          <a:xfrm>
            <a:off x="727206" y="4113294"/>
            <a:ext cx="680539" cy="680539"/>
            <a:chOff x="10961301" y="3355525"/>
            <a:chExt cx="680539" cy="680539"/>
          </a:xfrm>
        </p:grpSpPr>
        <p:sp>
          <p:nvSpPr>
            <p:cNvPr id="236" name="Ovale 235" title="Cercle de lancement">
              <a:extLst>
                <a:ext uri="{FF2B5EF4-FFF2-40B4-BE49-F238E27FC236}">
                  <a16:creationId xmlns:a16="http://schemas.microsoft.com/office/drawing/2014/main" id="{C2680208-3C44-427A-8695-8FD5BD8AAF59}"/>
                </a:ext>
              </a:extLst>
            </p:cNvPr>
            <p:cNvSpPr/>
            <p:nvPr/>
          </p:nvSpPr>
          <p:spPr>
            <a:xfrm>
              <a:off x="10961301" y="3355525"/>
              <a:ext cx="680539" cy="68053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pic>
          <p:nvPicPr>
            <p:cNvPr id="237" name="Graphisme 236" title="Icône de lancement">
              <a:extLst>
                <a:ext uri="{FF2B5EF4-FFF2-40B4-BE49-F238E27FC236}">
                  <a16:creationId xmlns:a16="http://schemas.microsoft.com/office/drawing/2014/main" id="{4ADF9E33-C612-4489-A970-8A8264C4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</p:spPr>
        </p:pic>
      </p:grpSp>
      <p:grpSp>
        <p:nvGrpSpPr>
          <p:cNvPr id="238" name="Texte du lancement de l’événement" title="Texte de l’élément">
            <a:extLst>
              <a:ext uri="{FF2B5EF4-FFF2-40B4-BE49-F238E27FC236}">
                <a16:creationId xmlns:a16="http://schemas.microsoft.com/office/drawing/2014/main" id="{5B8632A9-13B7-425C-908B-4D706C125BED}"/>
              </a:ext>
            </a:extLst>
          </p:cNvPr>
          <p:cNvGrpSpPr/>
          <p:nvPr/>
        </p:nvGrpSpPr>
        <p:grpSpPr>
          <a:xfrm>
            <a:off x="10130964" y="4906841"/>
            <a:ext cx="1542716" cy="813225"/>
            <a:chOff x="10393870" y="4930774"/>
            <a:chExt cx="1767840" cy="727511"/>
          </a:xfrm>
        </p:grpSpPr>
        <p:sp>
          <p:nvSpPr>
            <p:cNvPr id="239" name="Zone de texte 238">
              <a:extLst>
                <a:ext uri="{FF2B5EF4-FFF2-40B4-BE49-F238E27FC236}">
                  <a16:creationId xmlns:a16="http://schemas.microsoft.com/office/drawing/2014/main" id="{91D454EC-4400-4DAC-9F48-C016E301B8D4}"/>
                </a:ext>
              </a:extLst>
            </p:cNvPr>
            <p:cNvSpPr txBox="1"/>
            <p:nvPr/>
          </p:nvSpPr>
          <p:spPr>
            <a:xfrm>
              <a:off x="10393870" y="4930774"/>
              <a:ext cx="17678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dirty="0">
                  <a:latin typeface="Trebuchet MS" panose="020B0603020202020204" pitchFamily="34" charset="0"/>
                </a:rPr>
                <a:t>Fin</a:t>
              </a:r>
            </a:p>
          </p:txBody>
        </p:sp>
        <p:sp>
          <p:nvSpPr>
            <p:cNvPr id="240" name="Zone de texte 239">
              <a:extLst>
                <a:ext uri="{FF2B5EF4-FFF2-40B4-BE49-F238E27FC236}">
                  <a16:creationId xmlns:a16="http://schemas.microsoft.com/office/drawing/2014/main" id="{373BC807-CB25-43DF-B8C7-A5319C0C7977}"/>
                </a:ext>
              </a:extLst>
            </p:cNvPr>
            <p:cNvSpPr txBox="1"/>
            <p:nvPr/>
          </p:nvSpPr>
          <p:spPr>
            <a:xfrm>
              <a:off x="10393870" y="5239230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241" name="Zone de texte 240">
              <a:extLst>
                <a:ext uri="{FF2B5EF4-FFF2-40B4-BE49-F238E27FC236}">
                  <a16:creationId xmlns:a16="http://schemas.microsoft.com/office/drawing/2014/main" id="{9E18F431-86F4-4785-AA79-B80D10241897}"/>
                </a:ext>
              </a:extLst>
            </p:cNvPr>
            <p:cNvSpPr txBox="1"/>
            <p:nvPr/>
          </p:nvSpPr>
          <p:spPr>
            <a:xfrm>
              <a:off x="10393871" y="542254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06 Mai</a:t>
              </a:r>
            </a:p>
          </p:txBody>
        </p:sp>
      </p:grpSp>
      <p:grpSp>
        <p:nvGrpSpPr>
          <p:cNvPr id="3" name="Graphisme de jalon" title="Graphisme de jalon">
            <a:extLst>
              <a:ext uri="{FF2B5EF4-FFF2-40B4-BE49-F238E27FC236}">
                <a16:creationId xmlns:a16="http://schemas.microsoft.com/office/drawing/2014/main" id="{26620272-83B2-4343-A993-207B3866032F}"/>
              </a:ext>
            </a:extLst>
          </p:cNvPr>
          <p:cNvGrpSpPr/>
          <p:nvPr/>
        </p:nvGrpSpPr>
        <p:grpSpPr>
          <a:xfrm>
            <a:off x="6096000" y="2858330"/>
            <a:ext cx="464817" cy="467169"/>
            <a:chOff x="4398285" y="4297293"/>
            <a:chExt cx="464817" cy="464817"/>
          </a:xfrm>
        </p:grpSpPr>
        <p:sp>
          <p:nvSpPr>
            <p:cNvPr id="232" name="Ovale 231" title="Cercle d’arrière-plan">
              <a:extLst>
                <a:ext uri="{FF2B5EF4-FFF2-40B4-BE49-F238E27FC236}">
                  <a16:creationId xmlns:a16="http://schemas.microsoft.com/office/drawing/2014/main" id="{A7810D83-8D40-4F8E-873F-738446B74114}"/>
                </a:ext>
              </a:extLst>
            </p:cNvPr>
            <p:cNvSpPr/>
            <p:nvPr/>
          </p:nvSpPr>
          <p:spPr>
            <a:xfrm>
              <a:off x="4398285" y="4297293"/>
              <a:ext cx="464817" cy="464817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>
                <a:latin typeface="Trebuchet MS" panose="020B0603020202020204" pitchFamily="34" charset="0"/>
              </a:endParaRPr>
            </a:p>
          </p:txBody>
        </p:sp>
        <p:pic>
          <p:nvPicPr>
            <p:cNvPr id="234" name="Graphisme 233" title="Icône de jalon">
              <a:extLst>
                <a:ext uri="{FF2B5EF4-FFF2-40B4-BE49-F238E27FC236}">
                  <a16:creationId xmlns:a16="http://schemas.microsoft.com/office/drawing/2014/main" id="{B2D5DEBF-9EF4-4878-B668-9BA022CC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31991" y="4382052"/>
              <a:ext cx="235505" cy="315487"/>
            </a:xfrm>
            <a:prstGeom prst="rect">
              <a:avLst/>
            </a:prstGeom>
          </p:spPr>
        </p:pic>
      </p:grpSp>
      <p:sp>
        <p:nvSpPr>
          <p:cNvPr id="8" name="Bouton d’action : fin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E573D501-B914-4E56-8B84-144DD612C76F}"/>
              </a:ext>
            </a:extLst>
          </p:cNvPr>
          <p:cNvSpPr/>
          <p:nvPr/>
        </p:nvSpPr>
        <p:spPr>
          <a:xfrm>
            <a:off x="10464430" y="4183303"/>
            <a:ext cx="612000" cy="468000"/>
          </a:xfrm>
          <a:prstGeom prst="actionButtonE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4" name="Texte du lancement de l’événement" title="Texte de l’élément">
            <a:extLst>
              <a:ext uri="{FF2B5EF4-FFF2-40B4-BE49-F238E27FC236}">
                <a16:creationId xmlns:a16="http://schemas.microsoft.com/office/drawing/2014/main" id="{946C2D2C-7414-4773-B11C-A2F0624988A5}"/>
              </a:ext>
            </a:extLst>
          </p:cNvPr>
          <p:cNvGrpSpPr/>
          <p:nvPr/>
        </p:nvGrpSpPr>
        <p:grpSpPr>
          <a:xfrm>
            <a:off x="141301" y="4873753"/>
            <a:ext cx="1796414" cy="727511"/>
            <a:chOff x="10365296" y="4930774"/>
            <a:chExt cx="1796414" cy="727511"/>
          </a:xfrm>
        </p:grpSpPr>
        <p:sp>
          <p:nvSpPr>
            <p:cNvPr id="95" name="Zone de texte 238">
              <a:extLst>
                <a:ext uri="{FF2B5EF4-FFF2-40B4-BE49-F238E27FC236}">
                  <a16:creationId xmlns:a16="http://schemas.microsoft.com/office/drawing/2014/main" id="{27253D87-6E17-4CC4-9F98-19FE89C9881D}"/>
                </a:ext>
              </a:extLst>
            </p:cNvPr>
            <p:cNvSpPr txBox="1"/>
            <p:nvPr/>
          </p:nvSpPr>
          <p:spPr>
            <a:xfrm>
              <a:off x="10393870" y="4930774"/>
              <a:ext cx="17678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dirty="0">
                  <a:latin typeface="Trebuchet MS" panose="020B0603020202020204" pitchFamily="34" charset="0"/>
                </a:rPr>
                <a:t>Lancement</a:t>
              </a:r>
            </a:p>
          </p:txBody>
        </p:sp>
        <p:sp>
          <p:nvSpPr>
            <p:cNvPr id="96" name="Zone de texte 239">
              <a:extLst>
                <a:ext uri="{FF2B5EF4-FFF2-40B4-BE49-F238E27FC236}">
                  <a16:creationId xmlns:a16="http://schemas.microsoft.com/office/drawing/2014/main" id="{1D019526-C5E8-4357-873F-E5D2FE82880F}"/>
                </a:ext>
              </a:extLst>
            </p:cNvPr>
            <p:cNvSpPr txBox="1"/>
            <p:nvPr/>
          </p:nvSpPr>
          <p:spPr>
            <a:xfrm>
              <a:off x="10393870" y="5239230"/>
              <a:ext cx="17678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Brève description</a:t>
              </a:r>
            </a:p>
          </p:txBody>
        </p:sp>
        <p:sp>
          <p:nvSpPr>
            <p:cNvPr id="100" name="Zone de texte 240">
              <a:extLst>
                <a:ext uri="{FF2B5EF4-FFF2-40B4-BE49-F238E27FC236}">
                  <a16:creationId xmlns:a16="http://schemas.microsoft.com/office/drawing/2014/main" id="{871A80D0-C3B3-4510-8662-B0AB19CACC58}"/>
                </a:ext>
              </a:extLst>
            </p:cNvPr>
            <p:cNvSpPr txBox="1"/>
            <p:nvPr/>
          </p:nvSpPr>
          <p:spPr>
            <a:xfrm>
              <a:off x="10365296" y="542254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Début :28 Février</a:t>
              </a:r>
            </a:p>
          </p:txBody>
        </p:sp>
      </p:grpSp>
      <p:cxnSp>
        <p:nvCxnSpPr>
          <p:cNvPr id="101" name="Lancement de connecteur" title="Ligne connecteur">
            <a:extLst>
              <a:ext uri="{FF2B5EF4-FFF2-40B4-BE49-F238E27FC236}">
                <a16:creationId xmlns:a16="http://schemas.microsoft.com/office/drawing/2014/main" id="{CB426D5E-D20C-46E9-AFB5-38AB8273EADD}"/>
              </a:ext>
            </a:extLst>
          </p:cNvPr>
          <p:cNvCxnSpPr>
            <a:cxnSpLocks/>
          </p:cNvCxnSpPr>
          <p:nvPr/>
        </p:nvCxnSpPr>
        <p:spPr>
          <a:xfrm flipH="1">
            <a:off x="10770430" y="3465307"/>
            <a:ext cx="4" cy="5545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6BDA1-B6B2-4B57-9A86-12E54050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3" y="786716"/>
            <a:ext cx="9404723" cy="654722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>Box2D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5A6D08-CCDB-446D-A6A3-EEF5E4DF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2871"/>
            <a:ext cx="8946541" cy="4195481"/>
          </a:xfrm>
        </p:spPr>
        <p:txBody>
          <a:bodyPr>
            <a:normAutofit/>
          </a:bodyPr>
          <a:lstStyle/>
          <a:p>
            <a:r>
              <a:rPr lang="fr-FR" sz="2800" dirty="0"/>
              <a:t>Gère la physique du </a:t>
            </a:r>
            <a:r>
              <a:rPr lang="fr-FR" sz="2800" dirty="0" smtClean="0"/>
              <a:t>jeu (b2World)</a:t>
            </a:r>
            <a:endParaRPr lang="fr-FR" sz="2800" dirty="0"/>
          </a:p>
          <a:p>
            <a:r>
              <a:rPr lang="fr-FR" sz="2800" dirty="0" smtClean="0"/>
              <a:t>Applique </a:t>
            </a:r>
            <a:r>
              <a:rPr lang="fr-FR" sz="2800" dirty="0"/>
              <a:t>une force de gravité sur le </a:t>
            </a:r>
            <a:r>
              <a:rPr lang="fr-FR" sz="2800" dirty="0" smtClean="0"/>
              <a:t>joueur</a:t>
            </a:r>
          </a:p>
          <a:p>
            <a:r>
              <a:rPr lang="fr-FR" sz="2800" dirty="0" smtClean="0"/>
              <a:t>Calcul des collisions entre le joueur et le terrain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800" dirty="0" smtClean="0"/>
              <a:t>Joueur : </a:t>
            </a:r>
            <a:r>
              <a:rPr lang="fr-FR" sz="2800" dirty="0" err="1" smtClean="0"/>
              <a:t>dynamicBody</a:t>
            </a:r>
            <a:endParaRPr lang="fr-FR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800" dirty="0" smtClean="0"/>
              <a:t>Terrain : </a:t>
            </a:r>
            <a:r>
              <a:rPr lang="fr-FR" sz="2800" dirty="0" err="1" smtClean="0"/>
              <a:t>staticBody</a:t>
            </a:r>
            <a:endParaRPr lang="fr-FR" sz="2800" dirty="0"/>
          </a:p>
          <a:p>
            <a:pPr marL="201168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1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3" y="467430"/>
            <a:ext cx="11004196" cy="5544487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6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1" y="919949"/>
            <a:ext cx="11266877" cy="467714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r="-407" b="85753"/>
          <a:stretch/>
        </p:blipFill>
        <p:spPr>
          <a:xfrm>
            <a:off x="610932" y="533400"/>
            <a:ext cx="10938989" cy="780396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2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45" y="960133"/>
            <a:ext cx="9829965" cy="524773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53345" y="126123"/>
            <a:ext cx="858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Défilement du terrain</a:t>
            </a:r>
            <a:endParaRPr lang="fr-FR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9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AA7E0-2979-4D1D-84C9-3A3E85FA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66" y="414353"/>
            <a:ext cx="6448097" cy="851535"/>
          </a:xfrm>
        </p:spPr>
        <p:txBody>
          <a:bodyPr/>
          <a:lstStyle/>
          <a:p>
            <a:pPr algn="ctr"/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>Défilement du Terrain</a:t>
            </a:r>
          </a:p>
        </p:txBody>
      </p:sp>
      <p:pic>
        <p:nvPicPr>
          <p:cNvPr id="3" name="WhatsApp Video 2019-04-11 at 12.24.36">
            <a:hlinkClick r:id="" action="ppaction://media"/>
            <a:extLst>
              <a:ext uri="{FF2B5EF4-FFF2-40B4-BE49-F238E27FC236}">
                <a16:creationId xmlns:a16="http://schemas.microsoft.com/office/drawing/2014/main" id="{A8B3C5A1-28C9-4EC7-9514-2776CAEB5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2735" y="1962150"/>
            <a:ext cx="2412465" cy="3906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 descr="Une image contenant capture d’écran, équipement électronique&#10;&#10;Description générée automatiquement">
            <a:extLst>
              <a:ext uri="{FF2B5EF4-FFF2-40B4-BE49-F238E27FC236}">
                <a16:creationId xmlns:a16="http://schemas.microsoft.com/office/drawing/2014/main" id="{A463E789-99CD-4738-B26B-47A204BFA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866" y="1962150"/>
            <a:ext cx="6712359" cy="3956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171E04-85EE-4789-BF97-0E525501D1DA}"/>
              </a:ext>
            </a:extLst>
          </p:cNvPr>
          <p:cNvSpPr txBox="1"/>
          <p:nvPr/>
        </p:nvSpPr>
        <p:spPr>
          <a:xfrm>
            <a:off x="4953000" y="3038475"/>
            <a:ext cx="190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Youpi,</a:t>
            </a:r>
          </a:p>
          <a:p>
            <a:r>
              <a:rPr lang="fr-FR" dirty="0"/>
              <a:t>WE DID IT</a:t>
            </a:r>
          </a:p>
          <a:p>
            <a:r>
              <a:rPr lang="fr-FR" dirty="0"/>
              <a:t>Enfin, un défilement correct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563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Gestion de fin de terrain</a:t>
            </a:r>
            <a: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fr-FR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chaque fin de terrain, le terrain en cours est détruit (contenu de </a:t>
            </a:r>
            <a:r>
              <a:rPr lang="fr-FR" dirty="0" err="1" smtClean="0"/>
              <a:t>tabHillPoints</a:t>
            </a:r>
            <a:r>
              <a:rPr lang="fr-FR" dirty="0" smtClean="0"/>
              <a:t>, collision Box2D).</a:t>
            </a:r>
          </a:p>
          <a:p>
            <a:r>
              <a:rPr lang="fr-FR" dirty="0" smtClean="0"/>
              <a:t>Un nouveau terrain avec des </a:t>
            </a:r>
            <a:r>
              <a:rPr lang="fr-FR" dirty="0" err="1" smtClean="0"/>
              <a:t>sprites</a:t>
            </a:r>
            <a:r>
              <a:rPr lang="fr-FR" dirty="0" smtClean="0"/>
              <a:t>, une fréquence et une collision différente est généré,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LIFAP4 - 2018-2019 - Projet Slideout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3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7" ma:contentTypeDescription="Create a new document." ma:contentTypeScope="" ma:versionID="71aff31462b4074963b8c698d1c1c68f">
  <xsd:schema xmlns:xsd="http://www.w3.org/2001/XMLSchema" xmlns:xs="http://www.w3.org/2001/XMLSchema" xmlns:p="http://schemas.microsoft.com/office/2006/metadata/properties" xmlns:ns2="6dc4bcd6-49db-4c07-9060-8acfc67cef9f" xmlns:ns3="fb0879af-3eba-417a-a55a-ffe6dcd6ca77" targetNamespace="http://schemas.microsoft.com/office/2006/metadata/properties" ma:root="true" ma:fieldsID="e3831fb232ece3fdb834cba9867a0e69" ns2:_="" ns3:_=""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0BFC8-0A8B-4BBB-ABD5-CF41F955155D}">
  <ds:schemaRefs>
    <ds:schemaRef ds:uri="6dc4bcd6-49db-4c07-9060-8acfc67cef9f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b0879af-3eba-417a-a55a-ffe6dcd6ca77"/>
  </ds:schemaRefs>
</ds:datastoreItem>
</file>

<file path=customXml/itemProps2.xml><?xml version="1.0" encoding="utf-8"?>
<ds:datastoreItem xmlns:ds="http://schemas.openxmlformats.org/officeDocument/2006/customXml" ds:itemID="{2508D1AE-73B5-430E-B68E-A4A85808E0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845EAA-D5AC-4DCF-8343-9F287406F9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Grand écran</PresentationFormat>
  <Paragraphs>85</Paragraphs>
  <Slides>17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Helvetica</vt:lpstr>
      <vt:lpstr>Trebuchet MS</vt:lpstr>
      <vt:lpstr>Wingdings</vt:lpstr>
      <vt:lpstr>Rétrospective</vt:lpstr>
      <vt:lpstr>Slide Out</vt:lpstr>
      <vt:lpstr>Diagramme des classes</vt:lpstr>
      <vt:lpstr>Feuille de route</vt:lpstr>
      <vt:lpstr>Box2D</vt:lpstr>
      <vt:lpstr>Présentation PowerPoint</vt:lpstr>
      <vt:lpstr>Présentation PowerPoint</vt:lpstr>
      <vt:lpstr>Présentation PowerPoint</vt:lpstr>
      <vt:lpstr>Défilement du Terrain</vt:lpstr>
      <vt:lpstr>Gestion de fin de terrain </vt:lpstr>
      <vt:lpstr>Eléments visuels</vt:lpstr>
      <vt:lpstr>Camera</vt:lpstr>
      <vt:lpstr>Conclusion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2019-05-05T13:07:43Z</dcterms:created>
  <dcterms:modified xsi:type="dcterms:W3CDTF">2019-05-06T17:18:35Z</dcterms:modified>
</cp:coreProperties>
</file>